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56500" cy="10693400"/>
  <p:notesSz cx="6669088" cy="9926638"/>
  <p:embeddedFontLst>
    <p:embeddedFont>
      <p:font typeface="Montserrat" panose="00000500000000000000" pitchFamily="2" charset="0"/>
      <p:regular r:id="rId6"/>
    </p:embeddedFont>
    <p:embeddedFont>
      <p:font typeface="Montserrat Bold" panose="020B0604020202020204" charset="0"/>
      <p:regular r:id="rId7"/>
    </p:embeddedFont>
    <p:embeddedFont>
      <p:font typeface="Montserrat Italics" panose="020B0604020202020204" charset="0"/>
      <p:regular r:id="rId8"/>
    </p:embeddedFont>
    <p:embeddedFont>
      <p:font typeface="Playfair Display Bold Italics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maisondelhabitat.agglopole.f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4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831402" y="-542219"/>
            <a:ext cx="6055512" cy="3672884"/>
            <a:chOff x="0" y="0"/>
            <a:chExt cx="2170159" cy="131627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70159" cy="1316279"/>
            </a:xfrm>
            <a:custGeom>
              <a:avLst/>
              <a:gdLst/>
              <a:ahLst/>
              <a:cxnLst/>
              <a:rect l="l" t="t" r="r" b="b"/>
              <a:pathLst>
                <a:path w="2170159" h="1316279">
                  <a:moveTo>
                    <a:pt x="0" y="0"/>
                  </a:moveTo>
                  <a:lnTo>
                    <a:pt x="2170159" y="0"/>
                  </a:lnTo>
                  <a:lnTo>
                    <a:pt x="2170159" y="1316279"/>
                  </a:lnTo>
                  <a:lnTo>
                    <a:pt x="0" y="1316279"/>
                  </a:lnTo>
                  <a:close/>
                </a:path>
              </a:pathLst>
            </a:custGeom>
            <a:solidFill>
              <a:srgbClr val="E6E5E2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170159" cy="13353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78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038001" y="9884115"/>
            <a:ext cx="6190736" cy="1115143"/>
            <a:chOff x="0" y="0"/>
            <a:chExt cx="2218620" cy="39964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8620" cy="399642"/>
            </a:xfrm>
            <a:custGeom>
              <a:avLst/>
              <a:gdLst/>
              <a:ahLst/>
              <a:cxnLst/>
              <a:rect l="l" t="t" r="r" b="b"/>
              <a:pathLst>
                <a:path w="2218620" h="399642">
                  <a:moveTo>
                    <a:pt x="0" y="0"/>
                  </a:moveTo>
                  <a:lnTo>
                    <a:pt x="2218620" y="0"/>
                  </a:lnTo>
                  <a:lnTo>
                    <a:pt x="2218620" y="399642"/>
                  </a:lnTo>
                  <a:lnTo>
                    <a:pt x="0" y="399642"/>
                  </a:lnTo>
                  <a:close/>
                </a:path>
              </a:pathLst>
            </a:custGeom>
            <a:solidFill>
              <a:srgbClr val="E6E5E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19050"/>
              <a:ext cx="2218620" cy="4186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782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017521" y="9611822"/>
            <a:ext cx="5519769" cy="1070139"/>
            <a:chOff x="0" y="0"/>
            <a:chExt cx="2475527" cy="80000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75527" cy="800008"/>
            </a:xfrm>
            <a:custGeom>
              <a:avLst/>
              <a:gdLst/>
              <a:ahLst/>
              <a:cxnLst/>
              <a:rect l="l" t="t" r="r" b="b"/>
              <a:pathLst>
                <a:path w="2475527" h="800008">
                  <a:moveTo>
                    <a:pt x="0" y="0"/>
                  </a:moveTo>
                  <a:lnTo>
                    <a:pt x="2475527" y="0"/>
                  </a:lnTo>
                  <a:lnTo>
                    <a:pt x="2475527" y="800008"/>
                  </a:lnTo>
                  <a:lnTo>
                    <a:pt x="0" y="800008"/>
                  </a:lnTo>
                  <a:close/>
                </a:path>
              </a:pathLst>
            </a:custGeom>
            <a:solidFill>
              <a:srgbClr val="94C121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9050"/>
              <a:ext cx="2475527" cy="8190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7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2362803" y="2373717"/>
            <a:ext cx="4671780" cy="4671780"/>
          </a:xfrm>
          <a:custGeom>
            <a:avLst/>
            <a:gdLst/>
            <a:ahLst/>
            <a:cxnLst/>
            <a:rect l="l" t="t" r="r" b="b"/>
            <a:pathLst>
              <a:path w="4671780" h="4671780">
                <a:moveTo>
                  <a:pt x="0" y="0"/>
                </a:moveTo>
                <a:lnTo>
                  <a:pt x="4671780" y="0"/>
                </a:lnTo>
                <a:lnTo>
                  <a:pt x="4671780" y="4671780"/>
                </a:lnTo>
                <a:lnTo>
                  <a:pt x="0" y="46717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5419732" y="871134"/>
            <a:ext cx="1614851" cy="1614851"/>
          </a:xfrm>
          <a:custGeom>
            <a:avLst/>
            <a:gdLst/>
            <a:ahLst/>
            <a:cxnLst/>
            <a:rect l="l" t="t" r="r" b="b"/>
            <a:pathLst>
              <a:path w="1614851" h="1614851">
                <a:moveTo>
                  <a:pt x="0" y="0"/>
                </a:moveTo>
                <a:lnTo>
                  <a:pt x="1614851" y="0"/>
                </a:lnTo>
                <a:lnTo>
                  <a:pt x="1614851" y="1614851"/>
                </a:lnTo>
                <a:lnTo>
                  <a:pt x="0" y="161485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3" name="TextBox 13"/>
          <p:cNvSpPr txBox="1"/>
          <p:nvPr/>
        </p:nvSpPr>
        <p:spPr>
          <a:xfrm>
            <a:off x="701637" y="6248773"/>
            <a:ext cx="5602689" cy="22418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903"/>
              </a:lnSpc>
            </a:pPr>
            <a:r>
              <a:rPr lang="en-US" sz="5045" b="1" i="1">
                <a:solidFill>
                  <a:srgbClr val="FF5757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Pour ma demande de logement social</a:t>
            </a:r>
          </a:p>
          <a:p>
            <a:pPr algn="l">
              <a:lnSpc>
                <a:spcPts val="5903"/>
              </a:lnSpc>
            </a:pPr>
            <a:endParaRPr lang="en-US" sz="5045" b="1" i="1">
              <a:solidFill>
                <a:srgbClr val="FF5757"/>
              </a:solidFill>
              <a:latin typeface="Playfair Display Bold Italics"/>
              <a:ea typeface="Playfair Display Bold Italics"/>
              <a:cs typeface="Playfair Display Bold Italics"/>
              <a:sym typeface="Playfair Display Bold Italics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551525" y="405341"/>
            <a:ext cx="4581844" cy="25622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6648"/>
              </a:lnSpc>
            </a:pPr>
            <a:r>
              <a:rPr lang="en-US" sz="6582" b="1" i="1" dirty="0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Ma </a:t>
            </a:r>
            <a:r>
              <a:rPr lang="en-US" sz="6582" b="1" i="1" dirty="0" err="1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liste</a:t>
            </a:r>
            <a:r>
              <a:rPr lang="en-US" sz="6582" b="1" i="1" dirty="0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de </a:t>
            </a:r>
            <a:r>
              <a:rPr lang="en-US" sz="6582" b="1" i="1" dirty="0" err="1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pièces</a:t>
            </a:r>
            <a:endParaRPr lang="en-US" sz="6582" b="1" i="1" dirty="0">
              <a:solidFill>
                <a:srgbClr val="000000"/>
              </a:solidFill>
              <a:latin typeface="Playfair Display Bold Italics"/>
              <a:ea typeface="Playfair Display Bold Italics"/>
              <a:cs typeface="Playfair Display Bold Italics"/>
              <a:sym typeface="Playfair Display Bold Italics"/>
            </a:endParaRPr>
          </a:p>
          <a:p>
            <a:pPr algn="r">
              <a:lnSpc>
                <a:spcPts val="6648"/>
              </a:lnSpc>
            </a:pPr>
            <a:endParaRPr lang="en-US" sz="6582" b="1" i="1" dirty="0">
              <a:solidFill>
                <a:srgbClr val="000000"/>
              </a:solidFill>
              <a:latin typeface="Playfair Display Bold Italics"/>
              <a:ea typeface="Playfair Display Bold Italics"/>
              <a:cs typeface="Playfair Display Bold Italics"/>
              <a:sym typeface="Playfair Display Bold Italics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0" y="2457410"/>
            <a:ext cx="4412595" cy="2286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830"/>
              </a:lnSpc>
            </a:pPr>
            <a:r>
              <a:rPr lang="en-US" sz="1326" spc="115">
                <a:solidFill>
                  <a:srgbClr val="000000">
                    <a:alpha val="94902"/>
                  </a:srgbClr>
                </a:solidFill>
                <a:latin typeface="Montserrat"/>
                <a:ea typeface="Montserrat"/>
                <a:cs typeface="Montserrat"/>
                <a:sym typeface="Montserrat"/>
              </a:rPr>
              <a:t>POUR UNE CANDIDATURE COMPLETE 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752818" y="10182451"/>
            <a:ext cx="2743769" cy="5770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53"/>
              </a:lnSpc>
            </a:pPr>
            <a:r>
              <a:rPr lang="en-US" sz="931" i="1" u="sng" dirty="0">
                <a:solidFill>
                  <a:srgbClr val="F6F4F1"/>
                </a:solidFill>
                <a:latin typeface="Montserrat Italics"/>
                <a:ea typeface="Montserrat Italics"/>
                <a:cs typeface="Montserrat Italics"/>
                <a:sym typeface="Montserrat Italics"/>
                <a:hlinkClick r:id="rId4" tooltip="https://www.maisondelhabitat.agglopole.fr"/>
              </a:rPr>
              <a:t>10 rue du 8 </a:t>
            </a:r>
            <a:r>
              <a:rPr lang="en-US" sz="931" i="1" u="sng" dirty="0" err="1">
                <a:solidFill>
                  <a:srgbClr val="F6F4F1"/>
                </a:solidFill>
                <a:latin typeface="Montserrat Italics"/>
                <a:ea typeface="Montserrat Italics"/>
                <a:cs typeface="Montserrat Italics"/>
                <a:sym typeface="Montserrat Italics"/>
                <a:hlinkClick r:id="rId4" tooltip="https://www.maisondelhabitat.agglopole.fr"/>
              </a:rPr>
              <a:t>mai</a:t>
            </a:r>
            <a:r>
              <a:rPr lang="en-US" sz="931" i="1" u="sng" dirty="0">
                <a:solidFill>
                  <a:srgbClr val="F6F4F1"/>
                </a:solidFill>
                <a:latin typeface="Montserrat Italics"/>
                <a:ea typeface="Montserrat Italics"/>
                <a:cs typeface="Montserrat Italics"/>
                <a:sym typeface="Montserrat Italics"/>
                <a:hlinkClick r:id="rId4" tooltip="https://www.maisondelhabitat.agglopole.fr"/>
              </a:rPr>
              <a:t> 1945 à </a:t>
            </a:r>
            <a:r>
              <a:rPr lang="en-US" sz="931" i="1" u="sng" dirty="0" err="1">
                <a:solidFill>
                  <a:srgbClr val="F6F4F1"/>
                </a:solidFill>
                <a:latin typeface="Montserrat Italics"/>
                <a:ea typeface="Montserrat Italics"/>
                <a:cs typeface="Montserrat Italics"/>
                <a:sym typeface="Montserrat Italics"/>
                <a:hlinkClick r:id="rId4" tooltip="https://www.maisondelhabitat.agglopole.fr"/>
              </a:rPr>
              <a:t>Sète</a:t>
            </a:r>
            <a:r>
              <a:rPr lang="en-US" sz="931" i="1" u="sng" dirty="0">
                <a:solidFill>
                  <a:srgbClr val="F6F4F1"/>
                </a:solidFill>
                <a:latin typeface="Montserrat Italics"/>
                <a:ea typeface="Montserrat Italics"/>
                <a:cs typeface="Montserrat Italics"/>
                <a:sym typeface="Montserrat Italics"/>
                <a:hlinkClick r:id="rId4" tooltip="https://www.maisondelhabitat.agglopole.fr"/>
              </a:rPr>
              <a:t> / 04 99 04 77 80</a:t>
            </a:r>
          </a:p>
          <a:p>
            <a:pPr algn="l">
              <a:lnSpc>
                <a:spcPts val="1453"/>
              </a:lnSpc>
            </a:pPr>
            <a:r>
              <a:rPr lang="en-US" sz="931" i="1" u="sng" dirty="0">
                <a:solidFill>
                  <a:srgbClr val="F6F4F1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https://www.maisondelhabitat.agglopole.fr/</a:t>
            </a:r>
          </a:p>
          <a:p>
            <a:pPr algn="l">
              <a:lnSpc>
                <a:spcPts val="1453"/>
              </a:lnSpc>
            </a:pPr>
            <a:endParaRPr lang="en-US" sz="931" i="1" u="sng" dirty="0">
              <a:solidFill>
                <a:srgbClr val="F6F4F1"/>
              </a:solidFill>
              <a:latin typeface="Montserrat Italics"/>
              <a:ea typeface="Montserrat Italics"/>
              <a:cs typeface="Montserrat Italics"/>
              <a:sym typeface="Montserrat Italics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2206297" y="9616375"/>
            <a:ext cx="4173632" cy="6540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674"/>
              </a:lnSpc>
            </a:pPr>
            <a:r>
              <a:rPr lang="en-US" sz="1073" b="1" dirty="0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Pour </a:t>
            </a:r>
            <a:r>
              <a:rPr lang="en-US" sz="1073" b="1" dirty="0" err="1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être</a:t>
            </a:r>
            <a:r>
              <a:rPr lang="en-US" sz="1073" b="1" dirty="0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073" b="1" dirty="0" err="1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accompagné</a:t>
            </a:r>
            <a:r>
              <a:rPr lang="en-US" sz="1073" b="1" dirty="0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073" b="1" dirty="0" err="1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dans</a:t>
            </a:r>
            <a:r>
              <a:rPr lang="en-US" sz="1073" b="1" dirty="0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073" b="1" dirty="0" err="1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vos</a:t>
            </a:r>
            <a:r>
              <a:rPr lang="en-US" sz="1073" b="1" dirty="0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073" b="1" dirty="0" err="1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démarches</a:t>
            </a:r>
            <a:r>
              <a:rPr lang="en-US" sz="1073" b="1" dirty="0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, </a:t>
            </a:r>
            <a:r>
              <a:rPr lang="en-US" sz="1073" b="1" dirty="0" err="1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retrouvez</a:t>
            </a:r>
            <a:r>
              <a:rPr lang="en-US" sz="1073" b="1" dirty="0">
                <a:solidFill>
                  <a:srgbClr val="F6F4F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-nous à la Maison de ‘habitat</a:t>
            </a:r>
          </a:p>
          <a:p>
            <a:pPr algn="l">
              <a:lnSpc>
                <a:spcPts val="1674"/>
              </a:lnSpc>
            </a:pPr>
            <a:endParaRPr lang="en-US" sz="1073" b="1" dirty="0">
              <a:solidFill>
                <a:srgbClr val="F6F4F1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18" name="TextBox 18"/>
          <p:cNvSpPr txBox="1"/>
          <p:nvPr/>
        </p:nvSpPr>
        <p:spPr>
          <a:xfrm rot="-5400000">
            <a:off x="5233723" y="2449686"/>
            <a:ext cx="3935814" cy="272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4"/>
              </a:lnSpc>
            </a:pPr>
            <a:r>
              <a:rPr lang="en-US" sz="1420" spc="204">
                <a:solidFill>
                  <a:srgbClr val="110E04"/>
                </a:solidFill>
                <a:latin typeface="Montserrat"/>
                <a:ea typeface="Montserrat"/>
                <a:cs typeface="Montserrat"/>
                <a:sym typeface="Montserrat"/>
              </a:rPr>
              <a:t>2025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701636" y="7912934"/>
            <a:ext cx="6102363" cy="5592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71"/>
              </a:lnSpc>
            </a:pPr>
            <a:r>
              <a:rPr lang="en-US" sz="1437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la saisie du numéro de sécurité sociale est obligatoire pour toute personne majeure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4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21278" y="634233"/>
            <a:ext cx="3555291" cy="2898953"/>
            <a:chOff x="0" y="0"/>
            <a:chExt cx="1274136" cy="103891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74136" cy="1038919"/>
            </a:xfrm>
            <a:custGeom>
              <a:avLst/>
              <a:gdLst/>
              <a:ahLst/>
              <a:cxnLst/>
              <a:rect l="l" t="t" r="r" b="b"/>
              <a:pathLst>
                <a:path w="1274136" h="1038919">
                  <a:moveTo>
                    <a:pt x="0" y="0"/>
                  </a:moveTo>
                  <a:lnTo>
                    <a:pt x="1274136" y="0"/>
                  </a:lnTo>
                  <a:lnTo>
                    <a:pt x="1274136" y="1038919"/>
                  </a:lnTo>
                  <a:lnTo>
                    <a:pt x="0" y="1038919"/>
                  </a:lnTo>
                  <a:close/>
                </a:path>
              </a:pathLst>
            </a:custGeom>
            <a:solidFill>
              <a:srgbClr val="E6E5E2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1274136" cy="105796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78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521667" y="3706345"/>
            <a:ext cx="2403431" cy="2545263"/>
            <a:chOff x="0" y="0"/>
            <a:chExt cx="1882908" cy="1994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882908" cy="1994023"/>
            </a:xfrm>
            <a:custGeom>
              <a:avLst/>
              <a:gdLst/>
              <a:ahLst/>
              <a:cxnLst/>
              <a:rect l="l" t="t" r="r" b="b"/>
              <a:pathLst>
                <a:path w="1882908" h="1994023">
                  <a:moveTo>
                    <a:pt x="0" y="0"/>
                  </a:moveTo>
                  <a:lnTo>
                    <a:pt x="1882908" y="0"/>
                  </a:lnTo>
                  <a:lnTo>
                    <a:pt x="1882908" y="1994023"/>
                  </a:lnTo>
                  <a:lnTo>
                    <a:pt x="0" y="1994023"/>
                  </a:lnTo>
                  <a:close/>
                </a:path>
              </a:pathLst>
            </a:custGeom>
            <a:solidFill>
              <a:srgbClr val="E6E5E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19050"/>
              <a:ext cx="1882908" cy="20130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782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42763" y="7370810"/>
            <a:ext cx="2886555" cy="2548393"/>
            <a:chOff x="0" y="0"/>
            <a:chExt cx="1034476" cy="913287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034476" cy="913287"/>
            </a:xfrm>
            <a:custGeom>
              <a:avLst/>
              <a:gdLst/>
              <a:ahLst/>
              <a:cxnLst/>
              <a:rect l="l" t="t" r="r" b="b"/>
              <a:pathLst>
                <a:path w="1034476" h="913287">
                  <a:moveTo>
                    <a:pt x="0" y="0"/>
                  </a:moveTo>
                  <a:lnTo>
                    <a:pt x="1034476" y="0"/>
                  </a:lnTo>
                  <a:lnTo>
                    <a:pt x="1034476" y="913287"/>
                  </a:lnTo>
                  <a:lnTo>
                    <a:pt x="0" y="913287"/>
                  </a:lnTo>
                  <a:close/>
                </a:path>
              </a:pathLst>
            </a:custGeom>
            <a:solidFill>
              <a:srgbClr val="E6E5E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19050"/>
              <a:ext cx="1034476" cy="9323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782"/>
                </a:lnSpc>
              </a:pPr>
              <a:endParaRPr/>
            </a:p>
          </p:txBody>
        </p:sp>
      </p:grpSp>
      <p:sp>
        <p:nvSpPr>
          <p:cNvPr id="14" name="AutoShape 14"/>
          <p:cNvSpPr/>
          <p:nvPr/>
        </p:nvSpPr>
        <p:spPr>
          <a:xfrm>
            <a:off x="857704" y="5985531"/>
            <a:ext cx="59866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5" name="Freeform 15"/>
          <p:cNvSpPr/>
          <p:nvPr/>
        </p:nvSpPr>
        <p:spPr>
          <a:xfrm>
            <a:off x="572461" y="1307256"/>
            <a:ext cx="1710295" cy="1552906"/>
          </a:xfrm>
          <a:custGeom>
            <a:avLst/>
            <a:gdLst/>
            <a:ahLst/>
            <a:cxnLst/>
            <a:rect l="l" t="t" r="r" b="b"/>
            <a:pathLst>
              <a:path w="1710295" h="1552906">
                <a:moveTo>
                  <a:pt x="0" y="0"/>
                </a:moveTo>
                <a:lnTo>
                  <a:pt x="1710295" y="0"/>
                </a:lnTo>
                <a:lnTo>
                  <a:pt x="1710295" y="1552906"/>
                </a:lnTo>
                <a:lnTo>
                  <a:pt x="0" y="155290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4703433" y="4046376"/>
            <a:ext cx="2039897" cy="1840883"/>
          </a:xfrm>
          <a:custGeom>
            <a:avLst/>
            <a:gdLst/>
            <a:ahLst/>
            <a:cxnLst/>
            <a:rect l="l" t="t" r="r" b="b"/>
            <a:pathLst>
              <a:path w="2039897" h="1840883">
                <a:moveTo>
                  <a:pt x="0" y="0"/>
                </a:moveTo>
                <a:lnTo>
                  <a:pt x="2039897" y="0"/>
                </a:lnTo>
                <a:lnTo>
                  <a:pt x="2039897" y="1840882"/>
                </a:lnTo>
                <a:lnTo>
                  <a:pt x="0" y="184088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>
            <a:off x="755996" y="7777518"/>
            <a:ext cx="1660087" cy="1531636"/>
          </a:xfrm>
          <a:custGeom>
            <a:avLst/>
            <a:gdLst/>
            <a:ahLst/>
            <a:cxnLst/>
            <a:rect l="l" t="t" r="r" b="b"/>
            <a:pathLst>
              <a:path w="1660087" h="1531636">
                <a:moveTo>
                  <a:pt x="0" y="0"/>
                </a:moveTo>
                <a:lnTo>
                  <a:pt x="1660087" y="0"/>
                </a:lnTo>
                <a:lnTo>
                  <a:pt x="1660087" y="1531637"/>
                </a:lnTo>
                <a:lnTo>
                  <a:pt x="0" y="15316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005" b="-1005"/>
            </a:stretch>
          </a:blipFill>
        </p:spPr>
      </p:sp>
      <p:sp>
        <p:nvSpPr>
          <p:cNvPr id="19" name="TextBox 19"/>
          <p:cNvSpPr txBox="1"/>
          <p:nvPr/>
        </p:nvSpPr>
        <p:spPr>
          <a:xfrm>
            <a:off x="4446921" y="2024665"/>
            <a:ext cx="463236" cy="118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6"/>
              </a:lnSpc>
            </a:pPr>
            <a:r>
              <a:rPr lang="en-US" sz="946" b="1" i="1">
                <a:solidFill>
                  <a:srgbClr val="FFFFFF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69.00€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554427" y="1198520"/>
            <a:ext cx="2786986" cy="327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7"/>
              </a:lnSpc>
            </a:pPr>
            <a:r>
              <a:rPr lang="en-US" sz="2502" b="1" i="1" dirty="0">
                <a:solidFill>
                  <a:srgbClr val="0097B2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Qui </a:t>
            </a:r>
            <a:r>
              <a:rPr lang="en-US" sz="2502" b="1" i="1" dirty="0" err="1">
                <a:solidFill>
                  <a:srgbClr val="0097B2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suis</a:t>
            </a:r>
            <a:r>
              <a:rPr lang="en-US" sz="2502" b="1" i="1" dirty="0">
                <a:solidFill>
                  <a:srgbClr val="0097B2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-je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72461" y="4166663"/>
            <a:ext cx="2693393" cy="6413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7"/>
              </a:lnSpc>
            </a:pPr>
            <a:r>
              <a:rPr lang="en-US" sz="2502" b="1" i="1" dirty="0" err="1">
                <a:solidFill>
                  <a:srgbClr val="94C121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mes</a:t>
            </a:r>
            <a:r>
              <a:rPr lang="en-US" sz="2502" b="1" i="1" dirty="0">
                <a:solidFill>
                  <a:srgbClr val="94C121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</a:t>
            </a:r>
            <a:r>
              <a:rPr lang="en-US" sz="2502" b="1" i="1" dirty="0" err="1">
                <a:solidFill>
                  <a:srgbClr val="94C121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ressources</a:t>
            </a:r>
            <a:r>
              <a:rPr lang="en-US" sz="2502" b="1" i="1" dirty="0">
                <a:solidFill>
                  <a:srgbClr val="94C121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et </a:t>
            </a:r>
            <a:r>
              <a:rPr lang="en-US" sz="2502" b="1" i="1" dirty="0" err="1">
                <a:solidFill>
                  <a:srgbClr val="94C121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revenus</a:t>
            </a:r>
            <a:endParaRPr lang="en-US" sz="2502" b="1" i="1" dirty="0">
              <a:solidFill>
                <a:srgbClr val="94C121"/>
              </a:solidFill>
              <a:latin typeface="Playfair Display Bold Italics"/>
              <a:ea typeface="Playfair Display Bold Italics"/>
              <a:cs typeface="Playfair Display Bold Italics"/>
              <a:sym typeface="Playfair Display Bold Italics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3557304" y="1659836"/>
            <a:ext cx="3572129" cy="16671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635"/>
              </a:lnSpc>
            </a:pP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Tous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les documents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officiels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relatifs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à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votre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identité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ainsi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qu’aux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personnes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qui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vivent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avec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vous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(Carte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d’identité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ou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passeport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titre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6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séjour</a:t>
            </a:r>
            <a:r>
              <a:rPr lang="en-US" sz="166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).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79459" y="4978502"/>
            <a:ext cx="3200541" cy="1043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19"/>
              </a:lnSpc>
            </a:pPr>
            <a:r>
              <a:rPr lang="en-US" sz="184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Et </a:t>
            </a:r>
            <a:r>
              <a:rPr lang="en-US" sz="184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celles</a:t>
            </a:r>
            <a:r>
              <a:rPr lang="en-US" sz="184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des </a:t>
            </a:r>
            <a:r>
              <a:rPr lang="en-US" sz="184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personnes</a:t>
            </a:r>
            <a:r>
              <a:rPr lang="en-US" sz="184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qui </a:t>
            </a:r>
            <a:r>
              <a:rPr lang="en-US" sz="184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vivent</a:t>
            </a:r>
            <a:r>
              <a:rPr lang="en-US" sz="184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avec </a:t>
            </a:r>
            <a:r>
              <a:rPr lang="en-US" sz="184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vous</a:t>
            </a:r>
            <a:r>
              <a:rPr lang="en-US" sz="184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et </a:t>
            </a:r>
            <a:r>
              <a:rPr lang="en-US" sz="184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composent</a:t>
            </a:r>
            <a:r>
              <a:rPr lang="en-US" sz="184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847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votre</a:t>
            </a:r>
            <a:r>
              <a:rPr lang="en-US" sz="1847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foyer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502606" y="7389034"/>
            <a:ext cx="3341773" cy="346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29"/>
              </a:lnSpc>
            </a:pPr>
            <a:r>
              <a:rPr lang="en-US" sz="2702" b="1" i="1" dirty="0">
                <a:solidFill>
                  <a:srgbClr val="FF914D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Mon domicile </a:t>
            </a:r>
            <a:r>
              <a:rPr lang="en-US" sz="2702" b="1" i="1" dirty="0" err="1">
                <a:solidFill>
                  <a:srgbClr val="FF914D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actuel</a:t>
            </a:r>
            <a:endParaRPr lang="en-US" sz="2702" b="1" i="1" dirty="0">
              <a:solidFill>
                <a:srgbClr val="FF914D"/>
              </a:solidFill>
              <a:latin typeface="Playfair Display Bold Italics"/>
              <a:ea typeface="Playfair Display Bold Italics"/>
              <a:cs typeface="Playfair Display Bold Italics"/>
              <a:sym typeface="Playfair Display Bold Italics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3554427" y="7869535"/>
            <a:ext cx="4002073" cy="16671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648"/>
              </a:lnSpc>
            </a:pPr>
            <a:r>
              <a:rPr lang="en-US" sz="1675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toute</a:t>
            </a:r>
            <a:r>
              <a:rPr lang="en-US" sz="1675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75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preuve</a:t>
            </a:r>
            <a:r>
              <a:rPr lang="en-US" sz="1675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75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indiquant</a:t>
            </a:r>
            <a:r>
              <a:rPr lang="en-US" sz="1675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que </a:t>
            </a:r>
            <a:r>
              <a:rPr lang="en-US" sz="1675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vos</a:t>
            </a:r>
            <a:r>
              <a:rPr lang="en-US" sz="1675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75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loyers</a:t>
            </a:r>
            <a:r>
              <a:rPr lang="en-US" sz="1675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75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sont</a:t>
            </a:r>
            <a:r>
              <a:rPr lang="en-US" sz="1675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à jour, </a:t>
            </a:r>
            <a:r>
              <a:rPr lang="en-US" sz="1675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votre</a:t>
            </a:r>
            <a:r>
              <a:rPr lang="en-US" sz="1675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bail de location </a:t>
            </a:r>
            <a:r>
              <a:rPr lang="en-US" sz="1675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actuel</a:t>
            </a:r>
            <a:r>
              <a:rPr lang="en-US" sz="1675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675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l’attestation</a:t>
            </a:r>
            <a:r>
              <a:rPr lang="en-US" sz="1675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675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d’hébergement</a:t>
            </a:r>
            <a:r>
              <a:rPr lang="en-US" sz="1675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d’un </a:t>
            </a:r>
            <a:r>
              <a:rPr lang="en-US" sz="1675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travailleur</a:t>
            </a:r>
            <a:r>
              <a:rPr lang="en-US" sz="1675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social,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21639" y="75738"/>
            <a:ext cx="6722739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6648"/>
              </a:lnSpc>
            </a:pPr>
            <a:r>
              <a:rPr lang="en-US" sz="2400" b="1" i="1" dirty="0" err="1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Quesl</a:t>
            </a:r>
            <a:r>
              <a:rPr lang="en-US" sz="2400" b="1" i="1" dirty="0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types de </a:t>
            </a:r>
            <a:r>
              <a:rPr lang="en-US" sz="2400" b="1" i="1" dirty="0" err="1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doucments</a:t>
            </a:r>
            <a:r>
              <a:rPr lang="en-US" sz="2400" b="1" i="1" dirty="0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sont</a:t>
            </a:r>
            <a:r>
              <a:rPr lang="en-US" sz="2400" b="1" i="1" dirty="0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névcessaires</a:t>
            </a:r>
            <a:r>
              <a:rPr lang="en-US" sz="2400" b="1" i="1" dirty="0">
                <a:solidFill>
                  <a:srgbClr val="000000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?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4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78386" y="114300"/>
            <a:ext cx="3360948" cy="2145641"/>
            <a:chOff x="0" y="0"/>
            <a:chExt cx="2633051" cy="168094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633051" cy="1680949"/>
            </a:xfrm>
            <a:custGeom>
              <a:avLst/>
              <a:gdLst/>
              <a:ahLst/>
              <a:cxnLst/>
              <a:rect l="l" t="t" r="r" b="b"/>
              <a:pathLst>
                <a:path w="2633051" h="1680949">
                  <a:moveTo>
                    <a:pt x="0" y="0"/>
                  </a:moveTo>
                  <a:lnTo>
                    <a:pt x="2633051" y="0"/>
                  </a:lnTo>
                  <a:lnTo>
                    <a:pt x="2633051" y="1680949"/>
                  </a:lnTo>
                  <a:lnTo>
                    <a:pt x="0" y="1680949"/>
                  </a:lnTo>
                  <a:close/>
                </a:path>
              </a:pathLst>
            </a:custGeom>
            <a:solidFill>
              <a:srgbClr val="E6E5E2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633051" cy="169999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782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236574" y="4365854"/>
            <a:ext cx="1038853" cy="915180"/>
          </a:xfrm>
          <a:custGeom>
            <a:avLst/>
            <a:gdLst/>
            <a:ahLst/>
            <a:cxnLst/>
            <a:rect l="l" t="t" r="r" b="b"/>
            <a:pathLst>
              <a:path w="1038853" h="915180">
                <a:moveTo>
                  <a:pt x="0" y="0"/>
                </a:moveTo>
                <a:lnTo>
                  <a:pt x="1038852" y="0"/>
                </a:lnTo>
                <a:lnTo>
                  <a:pt x="1038852" y="915180"/>
                </a:lnTo>
                <a:lnTo>
                  <a:pt x="0" y="9151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6416133" y="5281034"/>
            <a:ext cx="899337" cy="846434"/>
          </a:xfrm>
          <a:custGeom>
            <a:avLst/>
            <a:gdLst/>
            <a:ahLst/>
            <a:cxnLst/>
            <a:rect l="l" t="t" r="r" b="b"/>
            <a:pathLst>
              <a:path w="899337" h="846434">
                <a:moveTo>
                  <a:pt x="0" y="0"/>
                </a:moveTo>
                <a:lnTo>
                  <a:pt x="899336" y="0"/>
                </a:lnTo>
                <a:lnTo>
                  <a:pt x="899336" y="846434"/>
                </a:lnTo>
                <a:lnTo>
                  <a:pt x="0" y="84643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351087" y="6014459"/>
            <a:ext cx="1085476" cy="1021624"/>
          </a:xfrm>
          <a:custGeom>
            <a:avLst/>
            <a:gdLst/>
            <a:ahLst/>
            <a:cxnLst/>
            <a:rect l="l" t="t" r="r" b="b"/>
            <a:pathLst>
              <a:path w="1085476" h="1021624">
                <a:moveTo>
                  <a:pt x="0" y="0"/>
                </a:moveTo>
                <a:lnTo>
                  <a:pt x="1085476" y="0"/>
                </a:lnTo>
                <a:lnTo>
                  <a:pt x="1085476" y="1021624"/>
                </a:lnTo>
                <a:lnTo>
                  <a:pt x="0" y="102162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602088" y="1103437"/>
            <a:ext cx="3989627" cy="872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6"/>
              </a:lnSpc>
            </a:pPr>
            <a:r>
              <a:rPr lang="en-US" sz="3402" b="1" i="1" dirty="0" err="1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Liste</a:t>
            </a:r>
            <a:r>
              <a:rPr lang="en-US" sz="3402" b="1" i="1" dirty="0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</a:t>
            </a:r>
            <a:r>
              <a:rPr lang="en-US" sz="3402" b="1" i="1" dirty="0" err="1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détaillée</a:t>
            </a:r>
            <a:r>
              <a:rPr lang="en-US" sz="3402" b="1" i="1" dirty="0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des pieces </a:t>
            </a:r>
            <a:r>
              <a:rPr lang="en-US" sz="3402" b="1" i="1" dirty="0" err="1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justificatives</a:t>
            </a:r>
            <a:endParaRPr lang="en-US" sz="3402" b="1" i="1" dirty="0">
              <a:solidFill>
                <a:srgbClr val="95521E"/>
              </a:solidFill>
              <a:latin typeface="Playfair Display Bold Italics"/>
              <a:ea typeface="Playfair Display Bold Italics"/>
              <a:cs typeface="Playfair Display Bold Italics"/>
              <a:sym typeface="Playfair Display Bold Itali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51087" y="2479918"/>
            <a:ext cx="5862949" cy="327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7"/>
              </a:lnSpc>
            </a:pPr>
            <a:r>
              <a:rPr lang="en-US" sz="2502" b="1" i="1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Les membres de mon foyer et moi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56000" y="2997483"/>
            <a:ext cx="6048000" cy="291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carte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d’identité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ou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passeport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pour les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personnes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majeures</a:t>
            </a:r>
            <a:endParaRPr lang="en-US" sz="1578" dirty="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56000" y="3479765"/>
            <a:ext cx="6048000" cy="291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Titre de séjour pour les personnes majeures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56000" y="3962048"/>
            <a:ext cx="6048000" cy="291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attestation provisoire relative à la composition familiale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512000" y="6384643"/>
            <a:ext cx="6048000" cy="291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jugement de tutelle / curatelle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596901" y="6971171"/>
            <a:ext cx="5638463" cy="327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7"/>
              </a:lnSpc>
            </a:pPr>
            <a:r>
              <a:rPr lang="en-US" sz="2502" b="1" i="1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mes ressources et revenus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65097" y="7917651"/>
            <a:ext cx="5863608" cy="601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notification CAF ou MSA</a:t>
            </a:r>
          </a:p>
          <a:p>
            <a:pPr algn="l">
              <a:lnSpc>
                <a:spcPts val="2494"/>
              </a:lnSpc>
            </a:pPr>
            <a:endParaRPr lang="en-US" sz="1578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512000" y="4481901"/>
            <a:ext cx="6048000" cy="291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certificat de grossesse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512000" y="4887454"/>
            <a:ext cx="6048000" cy="291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copie du livret de famille ou acte de naissance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368133" y="5440195"/>
            <a:ext cx="6048000" cy="601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actes liés à la séparation : jugement de divorce, rupture de PACS, copie divorce par consentement mutuel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63804" y="7508090"/>
            <a:ext cx="6048000" cy="2952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Revenus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Fiscaux</a:t>
            </a:r>
            <a:r>
              <a:rPr lang="en-US" sz="1578" b="1" dirty="0">
                <a:solidFill>
                  <a:srgbClr val="3AB9E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2024 et 2023 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de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tous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les occupants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663804" y="8344960"/>
            <a:ext cx="6048000" cy="291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Notification pension ou invalidité 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663804" y="9274375"/>
            <a:ext cx="6048000" cy="291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carte d’étudiant, avis d’attribution de bourse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663804" y="8864813"/>
            <a:ext cx="6048000" cy="2952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b="1">
                <a:solidFill>
                  <a:srgbClr val="424242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3 derniers bulletins de salaire ou indemnités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665097" y="9677213"/>
            <a:ext cx="6048000" cy="291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avis de paiement, ouverture de droits France Travail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4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44932" y="61801"/>
            <a:ext cx="3360948" cy="2145641"/>
            <a:chOff x="0" y="0"/>
            <a:chExt cx="2633051" cy="168094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633051" cy="1680949"/>
            </a:xfrm>
            <a:custGeom>
              <a:avLst/>
              <a:gdLst/>
              <a:ahLst/>
              <a:cxnLst/>
              <a:rect l="l" t="t" r="r" b="b"/>
              <a:pathLst>
                <a:path w="2633051" h="1680949">
                  <a:moveTo>
                    <a:pt x="0" y="0"/>
                  </a:moveTo>
                  <a:lnTo>
                    <a:pt x="2633051" y="0"/>
                  </a:lnTo>
                  <a:lnTo>
                    <a:pt x="2633051" y="1680949"/>
                  </a:lnTo>
                  <a:lnTo>
                    <a:pt x="0" y="1680949"/>
                  </a:lnTo>
                  <a:close/>
                </a:path>
              </a:pathLst>
            </a:custGeom>
            <a:solidFill>
              <a:srgbClr val="E6E5E2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2633051" cy="169999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7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890661" y="321440"/>
            <a:ext cx="3598354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234"/>
              </a:lnSpc>
            </a:pPr>
            <a:r>
              <a:rPr lang="en-US" sz="3202" b="1" i="1" dirty="0" err="1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Pourquoi</a:t>
            </a:r>
            <a:r>
              <a:rPr lang="en-US" sz="3202" b="1" i="1" dirty="0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je </a:t>
            </a:r>
            <a:r>
              <a:rPr lang="en-US" sz="3202" b="1" i="1" dirty="0" err="1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demande</a:t>
            </a:r>
            <a:r>
              <a:rPr lang="en-US" sz="3202" b="1" i="1" dirty="0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un </a:t>
            </a:r>
            <a:r>
              <a:rPr lang="en-US" sz="3202" b="1" i="1" dirty="0" err="1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logement</a:t>
            </a:r>
            <a:r>
              <a:rPr lang="en-US" sz="3202" b="1" i="1" dirty="0">
                <a:solidFill>
                  <a:srgbClr val="95521E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social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63163" y="4364605"/>
            <a:ext cx="6048000" cy="601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je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n’ai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pas de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logement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: attestation d’un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travailleur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social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élection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de domicile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686765" y="6201606"/>
            <a:ext cx="6048000" cy="9118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logement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repris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par le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propriétaire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: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lettre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congé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jugement</a:t>
            </a:r>
            <a:endParaRPr lang="en-US" sz="1578" dirty="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2494"/>
              </a:lnSpc>
            </a:pPr>
            <a:endParaRPr lang="en-US" sz="1578" dirty="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63163" y="5065918"/>
            <a:ext cx="6048000" cy="9118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mal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logement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: non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décence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(photos,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jugement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attestation CAF,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etc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)</a:t>
            </a:r>
          </a:p>
          <a:p>
            <a:pPr algn="l">
              <a:lnSpc>
                <a:spcPts val="2494"/>
              </a:lnSpc>
            </a:pPr>
            <a:endParaRPr lang="en-US" sz="1578" dirty="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67979" y="7295403"/>
            <a:ext cx="6048000" cy="601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violences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familiales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ou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conjugales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: attestation d’un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travailleur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social,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dépôt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plainte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,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63163" y="5637575"/>
            <a:ext cx="6048000" cy="9118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logement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indigne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: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décision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administrative,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jugement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photos, etc.</a:t>
            </a:r>
          </a:p>
          <a:p>
            <a:pPr algn="l">
              <a:lnSpc>
                <a:spcPts val="2494"/>
              </a:lnSpc>
            </a:pPr>
            <a:endParaRPr lang="en-US" sz="1578" dirty="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64433" y="6867025"/>
            <a:ext cx="6048000" cy="291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procédure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d’expulsion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86765" y="8024964"/>
            <a:ext cx="6048000" cy="601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santé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ou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handicap : carte de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mobilité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reconnaissance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établie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par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une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autorité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compétente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certificat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médical</a:t>
            </a:r>
            <a:endParaRPr lang="en-US" sz="1578" dirty="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686765" y="8827339"/>
            <a:ext cx="6048000" cy="601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exercice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du métier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d’assistant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familial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ou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maternel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: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copie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l’agrément</a:t>
            </a:r>
            <a:endParaRPr lang="en-US" sz="1578" dirty="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688035" y="9537700"/>
            <a:ext cx="6048000" cy="601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94"/>
              </a:lnSpc>
            </a:pP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rapprochement du lieu de travail :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localisation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l’emploi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actuel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ou</a:t>
            </a:r>
            <a:r>
              <a:rPr lang="en-US" sz="1578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578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futur</a:t>
            </a:r>
            <a:endParaRPr lang="en-US" sz="1578" dirty="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TextBox 25"/>
          <p:cNvSpPr txBox="1"/>
          <p:nvPr/>
        </p:nvSpPr>
        <p:spPr>
          <a:xfrm>
            <a:off x="663163" y="2254454"/>
            <a:ext cx="2124487" cy="9618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527"/>
              </a:lnSpc>
            </a:pPr>
            <a:r>
              <a:rPr lang="en-US" sz="2502" b="1" i="1" dirty="0">
                <a:solidFill>
                  <a:srgbClr val="FF5757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Ma situation </a:t>
            </a:r>
            <a:r>
              <a:rPr lang="en-US" sz="2502" b="1" i="1" dirty="0" err="1">
                <a:solidFill>
                  <a:srgbClr val="FF5757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est</a:t>
            </a:r>
            <a:r>
              <a:rPr lang="en-US" sz="2502" b="1" i="1" dirty="0">
                <a:solidFill>
                  <a:srgbClr val="FF5757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  </a:t>
            </a:r>
            <a:r>
              <a:rPr lang="en-US" sz="2502" b="1" i="1" dirty="0" err="1">
                <a:solidFill>
                  <a:srgbClr val="FF5757"/>
                </a:solidFill>
                <a:latin typeface="Playfair Display Bold Italics"/>
                <a:ea typeface="Playfair Display Bold Italics"/>
                <a:cs typeface="Playfair Display Bold Italics"/>
                <a:sym typeface="Playfair Display Bold Italics"/>
              </a:rPr>
              <a:t>particulière</a:t>
            </a:r>
            <a:endParaRPr lang="en-US" sz="2502" b="1" i="1" dirty="0">
              <a:solidFill>
                <a:srgbClr val="FF5757"/>
              </a:solidFill>
              <a:latin typeface="Playfair Display Bold Italics"/>
              <a:ea typeface="Playfair Display Bold Italics"/>
              <a:cs typeface="Playfair Display Bold Italics"/>
              <a:sym typeface="Playfair Display Bold Itali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702050" y="1643523"/>
            <a:ext cx="3786965" cy="2657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94"/>
              </a:lnSpc>
            </a:pP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Vous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vous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trouvez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dans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une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situation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particulière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: santé, mal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logement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indécence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violences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logement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trop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cher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changement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de lieu de travail,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perte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d’autonomie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pertes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ressources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, aide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sociale</a:t>
            </a:r>
            <a:r>
              <a:rPr lang="en-US" dirty="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 à </a:t>
            </a:r>
            <a:r>
              <a:rPr lang="en-US" dirty="0" err="1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l’enfance</a:t>
            </a:r>
            <a:endParaRPr lang="en-US" dirty="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" name="Freeform 18"/>
          <p:cNvSpPr/>
          <p:nvPr/>
        </p:nvSpPr>
        <p:spPr>
          <a:xfrm>
            <a:off x="721442" y="158043"/>
            <a:ext cx="1918064" cy="1805237"/>
          </a:xfrm>
          <a:custGeom>
            <a:avLst/>
            <a:gdLst/>
            <a:ahLst/>
            <a:cxnLst/>
            <a:rect l="l" t="t" r="r" b="b"/>
            <a:pathLst>
              <a:path w="1918064" h="1805237">
                <a:moveTo>
                  <a:pt x="0" y="0"/>
                </a:moveTo>
                <a:lnTo>
                  <a:pt x="1918065" y="0"/>
                </a:lnTo>
                <a:lnTo>
                  <a:pt x="1918065" y="1805237"/>
                </a:lnTo>
                <a:lnTo>
                  <a:pt x="0" y="180523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412</Words>
  <Application>Microsoft Office PowerPoint</Application>
  <PresentationFormat>Personnalisé</PresentationFormat>
  <Paragraphs>44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Montserrat</vt:lpstr>
      <vt:lpstr>Montserrat Bold</vt:lpstr>
      <vt:lpstr>Arial</vt:lpstr>
      <vt:lpstr>Montserrat Italics</vt:lpstr>
      <vt:lpstr>Calibri</vt:lpstr>
      <vt:lpstr>Playfair Display Bold Italics</vt:lpstr>
      <vt:lpstr>Office Theme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Flyer recto verso professionnel bien-être minimaliste et sobre marron blanc</dc:title>
  <dc:creator>GARIDOU Muriel</dc:creator>
  <cp:lastModifiedBy>GARIDOU Muriel</cp:lastModifiedBy>
  <cp:revision>5</cp:revision>
  <cp:lastPrinted>2025-12-02T09:47:14Z</cp:lastPrinted>
  <dcterms:created xsi:type="dcterms:W3CDTF">2006-08-16T00:00:00Z</dcterms:created>
  <dcterms:modified xsi:type="dcterms:W3CDTF">2025-12-02T09:51:51Z</dcterms:modified>
  <dc:identifier>DAGqOZNOtrg</dc:identifier>
</cp:coreProperties>
</file>